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8" r:id="rId3"/>
    <p:sldId id="262" r:id="rId4"/>
    <p:sldId id="269" r:id="rId5"/>
    <p:sldId id="264" r:id="rId6"/>
    <p:sldId id="259" r:id="rId7"/>
    <p:sldId id="267" r:id="rId8"/>
    <p:sldId id="261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CFF8"/>
    <a:srgbClr val="993300"/>
    <a:srgbClr val="FF0000"/>
    <a:srgbClr val="3366FF"/>
    <a:srgbClr val="0000CC"/>
    <a:srgbClr val="0066FF"/>
    <a:srgbClr val="99CCF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3" autoAdjust="0"/>
    <p:restoredTop sz="94660"/>
  </p:normalViewPr>
  <p:slideViewPr>
    <p:cSldViewPr>
      <p:cViewPr varScale="1">
        <p:scale>
          <a:sx n="49" d="100"/>
          <a:sy n="49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1C2D2BF0-4D75-4E21-B5B4-044B3D81E2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5A5D9-F1E3-4C8A-B233-6A1B4A9E910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9240-09D0-4AC1-AA13-658152DAAED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1BECF-0B3D-4A61-91D0-42299510699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6CD5C-E5C3-4B9D-B03B-91A739B04D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E349CBA2-E5CD-47A8-8A59-D2187081C4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22C5A-BAB6-4E22-BCCC-7951355011C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99D0A-604F-482E-98F7-311E916367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724E8-B3AE-4F1E-B093-0B92A2EB83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C5D93-6A97-4CD3-A094-E3964C313B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FA4BE-1E4C-4DEF-BE92-C2082D7F97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11EA5-BAD7-4B99-9F52-CF71ABD875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63DD86B1-809E-44F8-B91E-F283DAC0C25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76" r:id="rId9"/>
    <p:sldLayoutId id="2147483667" r:id="rId10"/>
    <p:sldLayoutId id="2147483666" r:id="rId11"/>
    <p:sldLayoutId id="21474836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kumar\AppData\Local\Microsoft\Windows\Temporary%20Internet%20Files\Content.IE5\1S2VJXL2\MS910220001%5b1%5d.wav" TargetMode="External"/><Relationship Id="rId1" Type="http://schemas.openxmlformats.org/officeDocument/2006/relationships/audio" Target="file:///C:\Users\kumar\AppData\Local\Microsoft\Windows\Temporary%20Internet%20Files\Content.IE5\WPNBGZMS\MS910219987%5b1%5d.wav" TargetMode="Externa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81534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4800" b="1">
                <a:solidFill>
                  <a:srgbClr val="FFF0B9"/>
                </a:solidFill>
                <a:latin typeface="Tempus Sans ITC" pitchFamily="82" charset="0"/>
              </a:rPr>
              <a:t>SAVING THE ORANGUTANS</a:t>
            </a:r>
          </a:p>
        </p:txBody>
      </p:sp>
      <p:pic>
        <p:nvPicPr>
          <p:cNvPr id="2059" name="MS910219987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6096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MS910220001[1]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6858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MC900332360[1]"/>
          <p:cNvPicPr>
            <a:picLocks noChangeAspect="1" noChangeArrowheads="1"/>
          </p:cNvPicPr>
          <p:nvPr/>
        </p:nvPicPr>
        <p:blipFill>
          <a:blip r:embed="rId5">
            <a:lum bright="-18000"/>
          </a:blip>
          <a:srcRect/>
          <a:stretch>
            <a:fillRect/>
          </a:stretch>
        </p:blipFill>
        <p:spPr bwMode="auto">
          <a:xfrm>
            <a:off x="304800" y="2906713"/>
            <a:ext cx="3581400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2" descr="MC900186300[2]"/>
          <p:cNvPicPr>
            <a:picLocks noChangeAspect="1" noChangeArrowheads="1"/>
          </p:cNvPicPr>
          <p:nvPr/>
        </p:nvPicPr>
        <p:blipFill>
          <a:blip r:embed="rId6">
            <a:lum bright="-24000"/>
          </a:blip>
          <a:srcRect b="7318"/>
          <a:stretch>
            <a:fillRect/>
          </a:stretch>
        </p:blipFill>
        <p:spPr bwMode="auto">
          <a:xfrm>
            <a:off x="5341938" y="2895600"/>
            <a:ext cx="34210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3" name="Rectangle 2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empus Sans ITC" pitchFamily="82" charset="0"/>
              </a:rPr>
              <a:t>Know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empus Sans ITC" pitchFamily="82" charset="0"/>
            </a:endParaRPr>
          </a:p>
        </p:txBody>
      </p:sp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t">
              <a:buFont typeface="Arial" charset="0"/>
              <a:buChar char="•"/>
            </a:pPr>
            <a:r>
              <a:rPr lang="zh-CN" altLang="en-US" sz="2800"/>
              <a:t> </a:t>
            </a:r>
            <a:r>
              <a:rPr lang="en-US" altLang="zh-CN" sz="2800"/>
              <a:t>Orangutans dying due to deforestation, diseases, forest fires (by palm tree plantation owners).</a:t>
            </a:r>
          </a:p>
          <a:p>
            <a:pPr fontAlgn="t"/>
            <a:endParaRPr lang="en-US" altLang="zh-CN" sz="2800"/>
          </a:p>
          <a:p>
            <a:pPr fontAlgn="t"/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Food Chain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zh-CN" altLang="en-US" sz="2800">
              <a:latin typeface="Tempus Sans ITC" pitchFamily="82" charset="0"/>
            </a:endParaRPr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Orangutans seek cover from forest fires and gets attacked by people.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Know (Main Issues)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534400" cy="52578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Poverty and Unemployment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wood (Logging)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Palm Oil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Metals such as Gold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Corruption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Poor Land Management and Security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Poor Law Enforcement</a:t>
            </a:r>
          </a:p>
          <a:p>
            <a:pPr eaLnBrk="1" hangingPunct="1">
              <a:lnSpc>
                <a:spcPct val="150000"/>
              </a:lnSpc>
            </a:pPr>
            <a:endParaRPr lang="zh-CN" altLang="en-US" sz="2800" smtClean="0">
              <a:solidFill>
                <a:srgbClr val="660066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Need to Know</a:t>
            </a:r>
            <a:endParaRPr lang="en-US" altLang="zh-CN" smtClean="0">
              <a:ea typeface="宋体" pitchFamily="2" charset="-122"/>
            </a:endParaRPr>
          </a:p>
        </p:txBody>
      </p:sp>
      <p:sp>
        <p:nvSpPr>
          <p:cNvPr id="17410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t">
              <a:buFont typeface="Arial" charset="0"/>
              <a:buChar char="•"/>
            </a:pPr>
            <a:r>
              <a:rPr lang="zh-CN" altLang="en-US" sz="2800"/>
              <a:t>  </a:t>
            </a:r>
            <a:r>
              <a:rPr lang="en-US" altLang="zh-CN" sz="2800"/>
              <a:t>Parties involved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Benefits of the solutions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Consequences of the solutions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Solutions implemented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Refusal of help (WHY??)</a:t>
            </a:r>
          </a:p>
          <a:p>
            <a:pPr fontAlgn="t"/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Estimated number of orangutans</a:t>
            </a:r>
          </a:p>
          <a:p>
            <a:pPr fontAlgn="t">
              <a:buFont typeface="Arial" charset="0"/>
              <a:buChar char="•"/>
            </a:pPr>
            <a:endParaRPr lang="zh-CN" altLang="en-US" sz="2800">
              <a:latin typeface="Tempus Sans ITC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 - Security</a:t>
            </a:r>
          </a:p>
        </p:txBody>
      </p:sp>
      <p:pic>
        <p:nvPicPr>
          <p:cNvPr id="18434" name="Picture 4" descr="MC90029561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951413"/>
            <a:ext cx="2133600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304800" y="1066800"/>
            <a:ext cx="8991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-Import unemployed foreign workers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-Fund-raising campaigns 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-Grants from other countries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-Hidden CCTV and rangers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-High pay for foreign workers to prevent bribing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-Fence vital orangutan habitats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</a:t>
            </a:r>
            <a: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 – Logging, Demand For </a:t>
            </a:r>
            <a:b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</a:br>
            <a: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Wood</a:t>
            </a:r>
            <a:r>
              <a:rPr lang="en-US" altLang="zh-CN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 </a:t>
            </a:r>
          </a:p>
        </p:txBody>
      </p:sp>
      <p:pic>
        <p:nvPicPr>
          <p:cNvPr id="19458" name="Picture 5" descr="MC90015763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483225"/>
            <a:ext cx="1492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MC900215545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754688"/>
            <a:ext cx="160020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4800" y="1447800"/>
            <a:ext cx="8610600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-Add on to existing structures allocated for agricultural purposes, eg.farmland,etc. Grow crops in separated “containers”.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-Sell crops for money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-Government to pay small sum of money till crops can be harvested. Can earn income and food without burning forests down.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endParaRPr lang="en-US" altLang="zh-CN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6"/>
          <p:cNvPicPr>
            <a:picLocks noChangeAspect="1" noChangeArrowheads="1"/>
          </p:cNvPicPr>
          <p:nvPr/>
        </p:nvPicPr>
        <p:blipFill>
          <a:blip r:embed="rId2"/>
          <a:srcRect l="981" b="948"/>
          <a:stretch>
            <a:fillRect/>
          </a:stretch>
        </p:blipFill>
        <p:spPr bwMode="auto">
          <a:xfrm>
            <a:off x="304800" y="2133600"/>
            <a:ext cx="8382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27"/>
          <p:cNvSpPr txBox="1">
            <a:spLocks noChangeArrowheads="1"/>
          </p:cNvSpPr>
          <p:nvPr/>
        </p:nvSpPr>
        <p:spPr bwMode="auto">
          <a:xfrm>
            <a:off x="0" y="2286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5000" b="1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Structure for Growing and Harvesting Crops</a:t>
            </a:r>
          </a:p>
        </p:txBody>
      </p:sp>
      <p:sp>
        <p:nvSpPr>
          <p:cNvPr id="27676" name="Tree"/>
          <p:cNvSpPr>
            <a:spLocks noEditPoints="1" noChangeArrowheads="1"/>
          </p:cNvSpPr>
          <p:nvPr/>
        </p:nvSpPr>
        <p:spPr bwMode="auto">
          <a:xfrm>
            <a:off x="457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7" name="Tree"/>
          <p:cNvSpPr>
            <a:spLocks noEditPoints="1" noChangeArrowheads="1"/>
          </p:cNvSpPr>
          <p:nvPr/>
        </p:nvSpPr>
        <p:spPr bwMode="auto">
          <a:xfrm>
            <a:off x="16002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8" name="Tree"/>
          <p:cNvSpPr>
            <a:spLocks noEditPoints="1" noChangeArrowheads="1"/>
          </p:cNvSpPr>
          <p:nvPr/>
        </p:nvSpPr>
        <p:spPr bwMode="auto">
          <a:xfrm>
            <a:off x="3810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9" name="Tree"/>
          <p:cNvSpPr>
            <a:spLocks noEditPoints="1" noChangeArrowheads="1"/>
          </p:cNvSpPr>
          <p:nvPr/>
        </p:nvSpPr>
        <p:spPr bwMode="auto">
          <a:xfrm>
            <a:off x="2971800" y="42672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0" name="Tree"/>
          <p:cNvSpPr>
            <a:spLocks noEditPoints="1" noChangeArrowheads="1"/>
          </p:cNvSpPr>
          <p:nvPr/>
        </p:nvSpPr>
        <p:spPr bwMode="auto">
          <a:xfrm>
            <a:off x="57150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1" name="Tree"/>
          <p:cNvSpPr>
            <a:spLocks noEditPoints="1" noChangeArrowheads="1"/>
          </p:cNvSpPr>
          <p:nvPr/>
        </p:nvSpPr>
        <p:spPr bwMode="auto">
          <a:xfrm>
            <a:off x="57150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2" name="Tree"/>
          <p:cNvSpPr>
            <a:spLocks noEditPoints="1" noChangeArrowheads="1"/>
          </p:cNvSpPr>
          <p:nvPr/>
        </p:nvSpPr>
        <p:spPr bwMode="auto">
          <a:xfrm>
            <a:off x="30480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3" name="Tree"/>
          <p:cNvSpPr>
            <a:spLocks noEditPoints="1" noChangeArrowheads="1"/>
          </p:cNvSpPr>
          <p:nvPr/>
        </p:nvSpPr>
        <p:spPr bwMode="auto">
          <a:xfrm>
            <a:off x="16764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4" name="Tree"/>
          <p:cNvSpPr>
            <a:spLocks noEditPoints="1" noChangeArrowheads="1"/>
          </p:cNvSpPr>
          <p:nvPr/>
        </p:nvSpPr>
        <p:spPr bwMode="auto">
          <a:xfrm>
            <a:off x="70104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5" name="Tree"/>
          <p:cNvSpPr>
            <a:spLocks noEditPoints="1" noChangeArrowheads="1"/>
          </p:cNvSpPr>
          <p:nvPr/>
        </p:nvSpPr>
        <p:spPr bwMode="auto">
          <a:xfrm>
            <a:off x="6934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6" name="Tree"/>
          <p:cNvSpPr>
            <a:spLocks noEditPoints="1" noChangeArrowheads="1"/>
          </p:cNvSpPr>
          <p:nvPr/>
        </p:nvSpPr>
        <p:spPr bwMode="auto">
          <a:xfrm>
            <a:off x="4267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7" name="Tree"/>
          <p:cNvSpPr>
            <a:spLocks noEditPoints="1" noChangeArrowheads="1"/>
          </p:cNvSpPr>
          <p:nvPr/>
        </p:nvSpPr>
        <p:spPr bwMode="auto">
          <a:xfrm>
            <a:off x="4267200" y="42672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45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Solutions-Demand for Palm Oil</a:t>
            </a:r>
          </a:p>
        </p:txBody>
      </p:sp>
      <p:pic>
        <p:nvPicPr>
          <p:cNvPr id="11274" name="Picture 10" descr="http://t3.gstatic.com/images?q=tbn:ANd9GcQos2e_tPjmr57FOi_wUjfqYy-Dcg7EfdWJTUhedohqhs2SvtSm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7283" y="5640543"/>
            <a:ext cx="1363762" cy="1009185"/>
          </a:xfrm>
          <a:prstGeom prst="flowChartAlternateProcess">
            <a:avLst/>
          </a:prstGeom>
          <a:noFill/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152400" y="1295400"/>
            <a:ext cx="88392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-Remove demand for palm oil (Not a good bio-fuel)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-Green bio-fuels can be planted and it takes up less land space (Switch-grass and Bio-gas)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-Campaigns to encourage reduce in use of palm oil (Mediums will be used, e.g. Facebook, Twitter, YouTube and online forums)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 Create palm oil-free logos on products worldwide.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Save the Orangutans from </a:t>
            </a:r>
            <a:r>
              <a:rPr lang="en-US" sz="44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Extinction</a:t>
            </a:r>
          </a:p>
        </p:txBody>
      </p:sp>
      <p:pic>
        <p:nvPicPr>
          <p:cNvPr id="22530" name="Picture 9" descr="orangutan"/>
          <p:cNvPicPr>
            <a:picLocks noChangeAspect="1" noChangeArrowheads="1"/>
          </p:cNvPicPr>
          <p:nvPr/>
        </p:nvPicPr>
        <p:blipFill>
          <a:blip r:embed="rId2">
            <a:lum bright="12000" contrast="30000"/>
          </a:blip>
          <a:srcRect r="20834"/>
          <a:stretch>
            <a:fillRect/>
          </a:stretch>
        </p:blipFill>
        <p:spPr bwMode="auto">
          <a:xfrm>
            <a:off x="0" y="2679700"/>
            <a:ext cx="91440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934</TotalTime>
  <Words>221</Words>
  <Application>Microsoft Office PowerPoint</Application>
  <PresentationFormat>On-screen Show (4:3)</PresentationFormat>
  <Paragraphs>46</Paragraphs>
  <Slides>9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宋体</vt:lpstr>
      <vt:lpstr>Tempus Sans ITC</vt:lpstr>
      <vt:lpstr>Flow</vt:lpstr>
      <vt:lpstr>Flow</vt:lpstr>
      <vt:lpstr>Flow</vt:lpstr>
      <vt:lpstr>Flow</vt:lpstr>
      <vt:lpstr>Flow</vt:lpstr>
      <vt:lpstr>Slide 1</vt:lpstr>
      <vt:lpstr>Know</vt:lpstr>
      <vt:lpstr>Know (Main Issues)</vt:lpstr>
      <vt:lpstr>Need to Know</vt:lpstr>
      <vt:lpstr>Solutions - Security</vt:lpstr>
      <vt:lpstr> Solutions – Logging, Demand For   Wood  </vt:lpstr>
      <vt:lpstr>Slide 7</vt:lpstr>
      <vt:lpstr>Solutions-Demand for Palm Oil</vt:lpstr>
      <vt:lpstr>Save the Orangutans from Extinction</vt:lpstr>
    </vt:vector>
  </TitlesOfParts>
  <Company>Rolls Royce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Rohith</dc:creator>
  <cp:lastModifiedBy>Fujitsu</cp:lastModifiedBy>
  <cp:revision>23</cp:revision>
  <dcterms:created xsi:type="dcterms:W3CDTF">2011-09-10T06:16:49Z</dcterms:created>
  <dcterms:modified xsi:type="dcterms:W3CDTF">2011-09-14T11:13:18Z</dcterms:modified>
</cp:coreProperties>
</file>